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1"/>
  </p:notesMasterIdLst>
  <p:sldIdLst>
    <p:sldId id="289" r:id="rId5"/>
    <p:sldId id="290" r:id="rId6"/>
    <p:sldId id="291" r:id="rId7"/>
    <p:sldId id="301" r:id="rId8"/>
    <p:sldId id="300" r:id="rId9"/>
    <p:sldId id="303" r:id="rId10"/>
    <p:sldId id="304" r:id="rId11"/>
    <p:sldId id="292" r:id="rId12"/>
    <p:sldId id="293" r:id="rId13"/>
    <p:sldId id="294" r:id="rId14"/>
    <p:sldId id="295" r:id="rId15"/>
    <p:sldId id="297" r:id="rId16"/>
    <p:sldId id="298" r:id="rId17"/>
    <p:sldId id="299" r:id="rId18"/>
    <p:sldId id="302" r:id="rId19"/>
    <p:sldId id="296" r:id="rId2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C4E7778-1B4A-4775-B7D8-6687902777AA}">
          <p14:sldIdLst>
            <p14:sldId id="289"/>
          </p14:sldIdLst>
        </p14:section>
        <p14:section name="session 1" id="{06D66606-245B-4817-916E-2B4D051C76D3}">
          <p14:sldIdLst>
            <p14:sldId id="290"/>
          </p14:sldIdLst>
        </p14:section>
        <p14:section name="session 2" id="{3184C404-F2CC-4DBE-82A7-2008585BE306}">
          <p14:sldIdLst>
            <p14:sldId id="291"/>
            <p14:sldId id="301"/>
            <p14:sldId id="300"/>
            <p14:sldId id="303"/>
            <p14:sldId id="304"/>
          </p14:sldIdLst>
        </p14:section>
        <p14:section name="session 3" id="{C31AD4AB-F5B5-45B4-8EF7-9094BD832FB8}">
          <p14:sldIdLst>
            <p14:sldId id="292"/>
            <p14:sldId id="293"/>
            <p14:sldId id="294"/>
            <p14:sldId id="295"/>
            <p14:sldId id="297"/>
            <p14:sldId id="298"/>
            <p14:sldId id="299"/>
            <p14:sldId id="302"/>
            <p14:sldId id="2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583">
          <p15:clr>
            <a:srgbClr val="A4A3A4"/>
          </p15:clr>
        </p15:guide>
        <p15:guide id="2" pos="2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A2F"/>
    <a:srgbClr val="FFFFFF"/>
    <a:srgbClr val="3C3C3C"/>
    <a:srgbClr val="0096D2"/>
    <a:srgbClr val="F0FEF7"/>
    <a:srgbClr val="FFEFF2"/>
    <a:srgbClr val="FEDEE4"/>
    <a:srgbClr val="FFFBEB"/>
    <a:srgbClr val="FEF4D1"/>
    <a:srgbClr val="E37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B46117-07E2-5569-1210-3775649C3112}" v="14" dt="2025-03-14T09:25:44.6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87" autoAdjust="0"/>
    <p:restoredTop sz="77735" autoAdjust="0"/>
  </p:normalViewPr>
  <p:slideViewPr>
    <p:cSldViewPr snapToGrid="0" snapToObjects="1" showGuides="1">
      <p:cViewPr>
        <p:scale>
          <a:sx n="97" d="100"/>
          <a:sy n="97" d="100"/>
        </p:scale>
        <p:origin x="468" y="-120"/>
      </p:cViewPr>
      <p:guideLst>
        <p:guide orient="horz" pos="1583"/>
        <p:guide pos="2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-2504" y="-12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tiff>
</file>

<file path=ppt/media/image13.png>
</file>

<file path=ppt/media/image14.jpe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1D7CF-5F4D-5148-AB1A-A05EF0B57D46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C7E9-CA6E-C945-826B-68C1FAB00F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publicdomain/zero/1.0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goal of the session is to show you how to use GitHub to share your code (</a:t>
            </a:r>
            <a:r>
              <a:rPr lang="en-GB" dirty="0" err="1"/>
              <a:t>ordocumentation</a:t>
            </a:r>
            <a:r>
              <a:rPr lang="en-GB" dirty="0"/>
              <a:t>) and use it as a way to collaborate with people efficiently. We </a:t>
            </a:r>
            <a:r>
              <a:rPr lang="en-GB" dirty="0" err="1"/>
              <a:t>shallsee</a:t>
            </a:r>
            <a:r>
              <a:rPr lang="en-GB" dirty="0"/>
              <a:t> that we can grasp the basic functionality in short time. Going through all </a:t>
            </a:r>
            <a:r>
              <a:rPr lang="en-GB" dirty="0" err="1"/>
              <a:t>theintricacies</a:t>
            </a:r>
            <a:r>
              <a:rPr lang="en-GB" dirty="0"/>
              <a:t> would take a lot longer, but one of the reasons GitHub is so popular </a:t>
            </a:r>
            <a:r>
              <a:rPr lang="en-GB" dirty="0" err="1"/>
              <a:t>isthat</a:t>
            </a:r>
            <a:r>
              <a:rPr lang="en-GB" dirty="0"/>
              <a:t> it simplified version-control via git for most common tasks. For instance, </a:t>
            </a:r>
            <a:r>
              <a:rPr lang="en-GB" dirty="0" err="1"/>
              <a:t>wecan</a:t>
            </a:r>
            <a:r>
              <a:rPr lang="en-GB" dirty="0"/>
              <a:t> synchronize files via a visual interface (GitHub Desktop) instead of using </a:t>
            </a:r>
            <a:r>
              <a:rPr lang="en-GB" dirty="0" err="1"/>
              <a:t>thecommand</a:t>
            </a:r>
            <a:r>
              <a:rPr lang="en-GB" dirty="0"/>
              <a:t> </a:t>
            </a:r>
            <a:r>
              <a:rPr lang="en-GB" dirty="0" err="1"/>
              <a:t>line.For</a:t>
            </a:r>
            <a:r>
              <a:rPr lang="en-GB" dirty="0"/>
              <a:t> small projects, where you often have 1-2 people working on code, this </a:t>
            </a:r>
            <a:r>
              <a:rPr lang="en-GB" dirty="0" err="1"/>
              <a:t>crashcourse</a:t>
            </a:r>
            <a:r>
              <a:rPr lang="en-GB" dirty="0"/>
              <a:t> should be enough to get you started. Even if you don’t intend to </a:t>
            </a:r>
            <a:r>
              <a:rPr lang="en-GB" dirty="0" err="1"/>
              <a:t>publishyour</a:t>
            </a:r>
            <a:r>
              <a:rPr lang="en-GB" dirty="0"/>
              <a:t> code GitHub is a good way of keeping track of versions and sharing it </a:t>
            </a:r>
            <a:r>
              <a:rPr lang="en-GB" dirty="0" err="1"/>
              <a:t>withfuture</a:t>
            </a:r>
            <a:r>
              <a:rPr lang="en-GB" dirty="0"/>
              <a:t> collaborators as you will be ale to revert to previous versions &amp; </a:t>
            </a:r>
            <a:r>
              <a:rPr lang="en-GB" dirty="0" err="1"/>
              <a:t>resolveconflicts</a:t>
            </a:r>
            <a:r>
              <a:rPr lang="en-GB" dirty="0"/>
              <a:t> more easily than if everyone had independent copies, with file dates </a:t>
            </a:r>
            <a:r>
              <a:rPr lang="en-GB" dirty="0" err="1"/>
              <a:t>andnames</a:t>
            </a:r>
            <a:r>
              <a:rPr lang="en-GB" dirty="0"/>
              <a:t> (“analysis_last_final_v5.R”) as the only way to keep track of the </a:t>
            </a:r>
            <a:r>
              <a:rPr lang="en-GB" dirty="0" err="1"/>
              <a:t>lastversion.Other</a:t>
            </a:r>
            <a:r>
              <a:rPr lang="en-GB" dirty="0"/>
              <a:t> advantages of using GitHub: - Facilitates collaboration with others. - </a:t>
            </a:r>
            <a:r>
              <a:rPr lang="en-GB" dirty="0" err="1"/>
              <a:t>Allowsyou</a:t>
            </a:r>
            <a:r>
              <a:rPr lang="en-GB" dirty="0"/>
              <a:t> to back up your code online (not the data)- Allows to showcase your work and keep track of how people interact with </a:t>
            </a:r>
            <a:r>
              <a:rPr lang="en-GB" dirty="0" err="1"/>
              <a:t>it;providing</a:t>
            </a:r>
            <a:r>
              <a:rPr lang="en-GB" dirty="0"/>
              <a:t> proof of impact.</a:t>
            </a:r>
          </a:p>
          <a:p>
            <a:endParaRPr lang="en-GB" dirty="0"/>
          </a:p>
          <a:p>
            <a:r>
              <a:rPr lang="en-GB" dirty="0"/>
              <a:t>For small projects, where you often have 1-2 people working on code, this </a:t>
            </a:r>
            <a:r>
              <a:rPr lang="en-GB" dirty="0" err="1"/>
              <a:t>crashcourse</a:t>
            </a:r>
            <a:r>
              <a:rPr lang="en-GB" dirty="0"/>
              <a:t> should be enough to get you started. Even if you don’t intend to </a:t>
            </a:r>
            <a:r>
              <a:rPr lang="en-GB" dirty="0" err="1"/>
              <a:t>publishyour</a:t>
            </a:r>
            <a:r>
              <a:rPr lang="en-GB" dirty="0"/>
              <a:t> code GitHub is a good way of keeping track of versions and sharing it </a:t>
            </a:r>
            <a:r>
              <a:rPr lang="en-GB" dirty="0" err="1"/>
              <a:t>withfuture</a:t>
            </a:r>
            <a:r>
              <a:rPr lang="en-GB" dirty="0"/>
              <a:t> collaborators as you will be ale to revert to previous versions &amp; </a:t>
            </a:r>
            <a:r>
              <a:rPr lang="en-GB" dirty="0" err="1"/>
              <a:t>resolveconflicts</a:t>
            </a:r>
            <a:r>
              <a:rPr lang="en-GB" dirty="0"/>
              <a:t> more easily than if everyone had independent copies, with file dates </a:t>
            </a:r>
            <a:r>
              <a:rPr lang="en-GB" dirty="0" err="1"/>
              <a:t>andnames</a:t>
            </a:r>
            <a:r>
              <a:rPr lang="en-GB" dirty="0"/>
              <a:t> (“analysis_last_final_v5.R”) as the only way to keep track of the </a:t>
            </a:r>
            <a:r>
              <a:rPr lang="en-GB" dirty="0" err="1"/>
              <a:t>lastversion.Other</a:t>
            </a:r>
            <a:r>
              <a:rPr lang="en-GB" dirty="0"/>
              <a:t> advantages of using GitHub: - Facilitates collaboration with others. - </a:t>
            </a:r>
            <a:r>
              <a:rPr lang="en-GB" dirty="0" err="1"/>
              <a:t>Allowsyou</a:t>
            </a:r>
            <a:r>
              <a:rPr lang="en-GB" dirty="0"/>
              <a:t> to back up your code online (not the data)- Allows to showcase your work and keep track of how people interact with </a:t>
            </a:r>
            <a:r>
              <a:rPr lang="en-GB" dirty="0" err="1"/>
              <a:t>it;providing</a:t>
            </a:r>
            <a:r>
              <a:rPr lang="en-GB" dirty="0"/>
              <a:t> proof of impact.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7143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The Creative Commons 4.0 license: common with educational resources or articles. It is a very non-restrictive license; you simply need to attribute authorship and re-share with the same license. </a:t>
            </a:r>
          </a:p>
          <a:p>
            <a:pPr marL="0" indent="0">
              <a:buNone/>
            </a:pPr>
            <a:r>
              <a:rPr lang="en-GB" dirty="0"/>
              <a:t>Not always appropriate for code. BSD-2-Clause license, common for code.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this infographic to understand the various CC licenses and their terms. ​​​​​This work is a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10000"/>
                </a:solidFill>
                <a:effectLst/>
                <a:latin typeface="Arial" panose="020B0604020202020204" pitchFamily="34" charset="0"/>
                <a:hlinkClick r:id="rId3" tooltip="(opens in a new window)"/>
              </a:rPr>
              <a:t>CC0 Public Domain Dedication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 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457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55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5C0A1D-9B90-4253-9E4D-EE53F73778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BBD71-1AA6-4A9E-A1DE-2927C1D5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subhead/no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2137DA-A667-4FE2-9D2D-32E0E0B65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47107C-DEB1-48D3-8445-9B7BF7E69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801258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  <a:gd name="connsiteX4" fmla="*/ 0 w 9144000"/>
              <a:gd name="connsiteY4" fmla="*/ 779084 h 5143500"/>
              <a:gd name="connsiteX5" fmla="*/ 801258 w 9144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143500">
                <a:moveTo>
                  <a:pt x="801258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8" y="7790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behind text box to add</a:t>
            </a:r>
            <a:endParaRPr lang="en-US" dirty="0"/>
          </a:p>
          <a:p>
            <a:endParaRPr lang="en-GB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CE650A-C828-4DB1-8D63-3628C1FB8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0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centred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33B8871C-2F34-4D74-9253-6254E7432E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4266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4266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4266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4266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801258" y="2390095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5121BD-3184-7B4E-AF38-5D06A178D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9F35E-D774-46C7-99C7-2A9C27EB1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5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top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AE543399-62F6-46E4-9B66-E22AB3B7E2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D2251A7-71C7-418E-8902-6265DB653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993091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FBFCF30-02D1-924A-9CEA-301EA59457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C53ECB-251B-4142-8149-EC2D928DD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8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bottom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&quot;&quot;">
            <a:extLst>
              <a:ext uri="{FF2B5EF4-FFF2-40B4-BE49-F238E27FC236}">
                <a16:creationId xmlns:a16="http://schemas.microsoft.com/office/drawing/2014/main" id="{DADEA25C-E67C-462E-9899-B6F2DDA04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2CCBCA1-D1D3-4221-BC66-BE67A08AAF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3964897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7B17B-3FD5-B64C-B165-99E09B79C4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33CED8-322A-430D-AC8D-11423613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6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E91C0-3B07-4396-B613-6D988602E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0F291D7-D564-44DE-9E6A-2A1EE92F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318" y="9371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402133" y="1177717"/>
            <a:ext cx="8304607" cy="3536851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2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wo 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D4521FE-877C-4B9B-89E4-13BC1E3CF0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150" y="68532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58ED2EA-F67E-4B1F-9D63-3FFB062734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992829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1571687"/>
            <a:ext cx="8304607" cy="2985565"/>
          </a:xfrm>
          <a:prstGeom prst="rect">
            <a:avLst/>
          </a:prstGeom>
        </p:spPr>
        <p:txBody>
          <a:bodyPr lIns="0" numCol="2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two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F1E7E8-C77B-9449-9C41-C649D6B2C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3D0CA1-B78D-4AD8-8182-CD4A1803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04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4312" y="102393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7076C-2E88-41F8-936B-DF0A021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 slide with placeholder backgrou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77D53A-3456-4280-9F71-D5CC0DB0D0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5CD3C0-F3AA-428D-8F79-08BFF96E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45C1B1-F188-4A38-8465-8AF27134E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DAB4FF-E82C-49BA-8A81-6EC484C5EFD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35B4F4-BA88-4F7D-8512-7CCDEC16D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1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/closing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CDBFC0-1D04-4C79-A677-9BE0B2646B0B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EC6DB-43AB-44CD-B1E7-378FE57A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4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279A92-0AD8-4A27-91FA-116263BC262F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E751B9-BF2F-4C59-BE0D-3D4A4DC6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39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5821F2-1B4F-4FAF-9BF1-432322A2EF69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8F9A5F-1E68-42A9-8CA2-44FB86C1F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D4C723-9D0C-4B90-B5FA-A220EE916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9C0411-CD68-42A1-B5C8-5B68412AB25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16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249CD2-CAC2-4FF9-91D3-7F12C93014B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060D9-5CEE-46FF-AB6E-6511E2EA1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0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0CC79F-9B0A-4472-B829-F5C210F5281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AC28E-4BD3-417D-BE8C-90503C920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1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AF1867-A862-4EA0-88E6-1A6C4996018E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8E651-72ED-4A27-9038-3B13D0826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/subhead/image fixe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7420E-92AB-44B1-8969-40F702651FF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59159-F5D4-4AFF-BFC7-38396712D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6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fix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686050" y="1908697"/>
            <a:ext cx="3771900" cy="1326105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B111-35E7-49A5-AD2A-AB8A06532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7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19760A-70CA-F344-B257-539E482A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2D77EE-14A6-FA25-646F-8C7DB8652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66ED9-18D1-E721-4247-16835E48B2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81452A-4256-4FA1-B398-7FD019E580EC}" type="datetimeFigureOut">
              <a:rPr lang="en-GB" smtClean="0"/>
              <a:t>08/05/2025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C1EB1-39CE-1D1C-07B8-C3FD2362C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63" r:id="rId2"/>
    <p:sldLayoutId id="2147483714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06" r:id="rId9"/>
    <p:sldLayoutId id="2147483715" r:id="rId10"/>
    <p:sldLayoutId id="2147483723" r:id="rId11"/>
    <p:sldLayoutId id="2147483661" r:id="rId12"/>
    <p:sldLayoutId id="2147483672" r:id="rId13"/>
    <p:sldLayoutId id="2147483673" r:id="rId14"/>
    <p:sldLayoutId id="2147483700" r:id="rId15"/>
    <p:sldLayoutId id="2147483660" r:id="rId16"/>
    <p:sldLayoutId id="2147483677" r:id="rId17"/>
    <p:sldLayoutId id="2147483724" r:id="rId18"/>
    <p:sldLayoutId id="2147483725" r:id="rId19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elp.osf.io/article/211-connect-github-to-a-project#:~:text=Find%20GitHub%20in%20the%20%22Configure,a%20member%20of%20the%20organization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hyperlink" Target="https://creativecommons.org/publicdomain/zero/1.0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B86D76A-74E3-52D2-3EB8-5D568616D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1939179"/>
            <a:ext cx="7679338" cy="1326105"/>
          </a:xfrm>
        </p:spPr>
        <p:txBody>
          <a:bodyPr/>
          <a:lstStyle/>
          <a:p>
            <a:r>
              <a:rPr lang="en-US" dirty="0"/>
              <a:t>Day 3: Sharing plans, data and code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6EBB7-FBE3-379E-D44B-0FDE725818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4171" y="3461927"/>
            <a:ext cx="4749325" cy="1434537"/>
          </a:xfrm>
        </p:spPr>
        <p:txBody>
          <a:bodyPr/>
          <a:lstStyle/>
          <a:p>
            <a:r>
              <a:rPr lang="en-US" dirty="0"/>
              <a:t>Anna Nowakowska, Mahmoud Elsherif, David Souto</a:t>
            </a:r>
          </a:p>
          <a:p>
            <a:r>
              <a:rPr lang="en-US" dirty="0"/>
              <a:t>School of Psychology and Vision Sciences</a:t>
            </a:r>
          </a:p>
        </p:txBody>
      </p:sp>
    </p:spTree>
    <p:extLst>
      <p:ext uri="{BB962C8B-B14F-4D97-AF65-F5344CB8AC3E}">
        <p14:creationId xmlns:p14="http://schemas.microsoft.com/office/powerpoint/2010/main" val="2702988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74C8A0-7856-BA6E-E5CF-041E7C8FDB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A8DE2-DA0E-F661-BE4F-1604FD2E0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93714"/>
            <a:ext cx="8304607" cy="710552"/>
          </a:xfrm>
        </p:spPr>
        <p:txBody>
          <a:bodyPr/>
          <a:lstStyle/>
          <a:p>
            <a:r>
              <a:rPr lang="en-GB" dirty="0"/>
              <a:t>Reporting guidelines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FD4CA2-9511-935D-5D29-1D246337003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6748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B5421D-B377-6D83-2C53-D577EB0AFA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5B153-A987-9382-06E4-780FE9628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93714"/>
            <a:ext cx="8304607" cy="710552"/>
          </a:xfrm>
        </p:spPr>
        <p:txBody>
          <a:bodyPr/>
          <a:lstStyle/>
          <a:p>
            <a:r>
              <a:rPr lang="en-GB" dirty="0"/>
              <a:t>Pick a journal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A9AF7-5A41-814B-ECC7-3972EEDFB00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06634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28E3-1C03-9141-5859-CAEB89DA6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Share data &amp; materials: What’s FAIR?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128580-BF4A-BFDC-5B71-9899937857E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0387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4FD9E8-A0AD-FE57-003C-0210A69AE9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66131-F040-0B81-D90F-89365F0E1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Practicalities in sharing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564C50-F3C6-F5B2-0757-06B8A9AC6CE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Anonymous links to data / code during reviewing</a:t>
            </a:r>
          </a:p>
          <a:p>
            <a:pPr marL="0" indent="0">
              <a:buNone/>
            </a:pPr>
            <a:r>
              <a:rPr lang="en-GB" dirty="0"/>
              <a:t>Hosting data: Pick the platform that will add the most value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2028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00187-5FD8-4C61-5D3D-0BECE6D82A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61287-A00E-383F-5D9B-A4C343787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Peer review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F970DE-EF4B-A9C7-C82C-8DD0D2CFF7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What should you expect?</a:t>
            </a:r>
          </a:p>
        </p:txBody>
      </p:sp>
    </p:spTree>
    <p:extLst>
      <p:ext uri="{BB962C8B-B14F-4D97-AF65-F5344CB8AC3E}">
        <p14:creationId xmlns:p14="http://schemas.microsoft.com/office/powerpoint/2010/main" val="3127694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FAB87-6D07-FD27-7066-8D39AB3F1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Manuscript versions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B0773F-ABCF-59EF-97F9-7912F2A9B45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Update the author manuscript (you have the copyright) alongside the published version (you might have not!)</a:t>
            </a:r>
          </a:p>
        </p:txBody>
      </p:sp>
    </p:spTree>
    <p:extLst>
      <p:ext uri="{BB962C8B-B14F-4D97-AF65-F5344CB8AC3E}">
        <p14:creationId xmlns:p14="http://schemas.microsoft.com/office/powerpoint/2010/main" val="11383206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6999C-EDCA-5CF5-A7E7-2F2C987B8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 feedback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867716-00FF-A0ED-3570-C6817640180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9492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A10740-34A4-593D-0895-E69802AF2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-152507"/>
            <a:ext cx="8304607" cy="1202994"/>
          </a:xfrm>
        </p:spPr>
        <p:txBody>
          <a:bodyPr/>
          <a:lstStyle/>
          <a:p>
            <a:r>
              <a:rPr lang="en-GB" dirty="0"/>
              <a:t>Session 1: Pre-registration and registered reports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832274-38C4-489C-C81B-F2117ED6B7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0354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3CF46-1563-BFE8-F2F6-E4668C8BD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38E742-A97E-E16E-02E8-825BD60AE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2: Version Control with GitHub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BEAE3F-EB78-4AFF-01B9-7F4669239D7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What is version control? GitHub</a:t>
            </a:r>
          </a:p>
        </p:txBody>
      </p:sp>
    </p:spTree>
    <p:extLst>
      <p:ext uri="{BB962C8B-B14F-4D97-AF65-F5344CB8AC3E}">
        <p14:creationId xmlns:p14="http://schemas.microsoft.com/office/powerpoint/2010/main" val="26753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D0EE1-66C2-6997-D382-2C67D8D6B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Terminology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B1C10-1B1F-54D3-E0EA-FECFEB31608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[Schematic]</a:t>
            </a:r>
          </a:p>
        </p:txBody>
      </p:sp>
    </p:spTree>
    <p:extLst>
      <p:ext uri="{BB962C8B-B14F-4D97-AF65-F5344CB8AC3E}">
        <p14:creationId xmlns:p14="http://schemas.microsoft.com/office/powerpoint/2010/main" val="1742862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F8061-92CC-9DAE-2A4D-EBE106651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Tour of GitHub Desktop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BA9DED-C41D-CBFA-86CF-48EF4ABA2E8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[visual tour of interface]</a:t>
            </a:r>
          </a:p>
        </p:txBody>
      </p:sp>
    </p:spTree>
    <p:extLst>
      <p:ext uri="{BB962C8B-B14F-4D97-AF65-F5344CB8AC3E}">
        <p14:creationId xmlns:p14="http://schemas.microsoft.com/office/powerpoint/2010/main" val="1914970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DBF74-370A-2EE7-46C2-41F48792E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Integration with OSF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C52A110-6275-937A-6F18-CA6D1EE0DC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85021" y="1397948"/>
            <a:ext cx="6799006" cy="19155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E7C51E-9CE8-7C0E-1597-314F7BA738D1}"/>
              </a:ext>
            </a:extLst>
          </p:cNvPr>
          <p:cNvSpPr txBox="1"/>
          <p:nvPr/>
        </p:nvSpPr>
        <p:spPr>
          <a:xfrm>
            <a:off x="466417" y="3444840"/>
            <a:ext cx="7699887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dirty="0">
                <a:hlinkClick r:id="rId3"/>
              </a:rPr>
              <a:t>Connect to GitHub on the OSF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3646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5B311-B6DF-1B65-A292-0D3B75B25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Licensing that encourages reuse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66ACAD-B00C-CDE1-06FB-4BD3C4E95DF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02133" y="1177717"/>
            <a:ext cx="3329209" cy="3536851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Text / articles: The Creative Commons 4.0 license</a:t>
            </a:r>
          </a:p>
          <a:p>
            <a:pPr marL="0" indent="0">
              <a:buNone/>
            </a:pPr>
            <a:r>
              <a:rPr lang="en-GB" dirty="0"/>
              <a:t>Code: BSD-2-Clause license, MIT License, GNU GPL.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2049" name="Picture 1" descr="A graphic explaining Creative Commons licenses, the icons used for each license, and the terms of each license.">
            <a:extLst>
              <a:ext uri="{FF2B5EF4-FFF2-40B4-BE49-F238E27FC236}">
                <a16:creationId xmlns:a16="http://schemas.microsoft.com/office/drawing/2014/main" id="{1AB2DB39-57AC-CDA4-7F4A-6FDDED7279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7586" y="1177717"/>
            <a:ext cx="3592773" cy="2809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2F80F5-F623-F858-BC7B-718CC45D576A}"/>
              </a:ext>
            </a:extLst>
          </p:cNvPr>
          <p:cNvSpPr txBox="1"/>
          <p:nvPr/>
        </p:nvSpPr>
        <p:spPr>
          <a:xfrm>
            <a:off x="4496620" y="4086263"/>
            <a:ext cx="4932107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This work is a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10000"/>
                </a:solidFill>
                <a:effectLst/>
                <a:latin typeface="Arial" panose="020B0604020202020204" pitchFamily="34" charset="0"/>
                <a:hlinkClick r:id="rId4" tooltip="(opens in a new window)"/>
              </a:rPr>
              <a:t>CC0 Public Domain Dedication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 </a:t>
            </a:r>
            <a:endParaRPr lang="en-GB" sz="1200" dirty="0"/>
          </a:p>
        </p:txBody>
      </p:sp>
      <p:pic>
        <p:nvPicPr>
          <p:cNvPr id="2052" name="Picture 4" descr="GNU General Public License - Wikipedia">
            <a:extLst>
              <a:ext uri="{FF2B5EF4-FFF2-40B4-BE49-F238E27FC236}">
                <a16:creationId xmlns:a16="http://schemas.microsoft.com/office/drawing/2014/main" id="{3037720B-6DAA-2E38-A9BF-BBF4168D6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448" y="2644423"/>
            <a:ext cx="1214513" cy="603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E57475E6-D7FF-A745-FB76-97AE3BCDD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986" y="3621311"/>
            <a:ext cx="1054514" cy="496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Legal License Mit Vector SVG Icon - SVG Repo">
            <a:extLst>
              <a:ext uri="{FF2B5EF4-FFF2-40B4-BE49-F238E27FC236}">
                <a16:creationId xmlns:a16="http://schemas.microsoft.com/office/drawing/2014/main" id="{F941E4CD-B0E8-E1C3-A07D-C173862ED7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737" y="2861802"/>
            <a:ext cx="1214513" cy="1143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3220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B32BC-77AE-8B84-68C9-7F76D4EC3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4EC157-5BEF-3FCD-84EF-572903C45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3: Publishing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A009BA-7AD3-044A-1442-DFDFD75057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Pre-printing, reporting guidelines, picking journals, peer review </a:t>
            </a:r>
          </a:p>
        </p:txBody>
      </p:sp>
    </p:spTree>
    <p:extLst>
      <p:ext uri="{BB962C8B-B14F-4D97-AF65-F5344CB8AC3E}">
        <p14:creationId xmlns:p14="http://schemas.microsoft.com/office/powerpoint/2010/main" val="99808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3FA6D-1925-E0E9-8C1E-58093C382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Pre-printing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056F4E-1E04-302A-E580-84639037F0D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File-drawer problem</a:t>
            </a:r>
          </a:p>
          <a:p>
            <a:pPr marL="0" indent="0">
              <a:buNone/>
            </a:pPr>
            <a:r>
              <a:rPr lang="en-GB" dirty="0"/>
              <a:t>Gatekeeping</a:t>
            </a:r>
          </a:p>
          <a:p>
            <a:pPr marL="0" indent="0">
              <a:buNone/>
            </a:pPr>
            <a:r>
              <a:rPr lang="en-GB" dirty="0"/>
              <a:t>Publication delays</a:t>
            </a:r>
          </a:p>
        </p:txBody>
      </p:sp>
    </p:spTree>
    <p:extLst>
      <p:ext uri="{BB962C8B-B14F-4D97-AF65-F5344CB8AC3E}">
        <p14:creationId xmlns:p14="http://schemas.microsoft.com/office/powerpoint/2010/main" val="4156942403"/>
      </p:ext>
    </p:extLst>
  </p:cSld>
  <p:clrMapOvr>
    <a:masterClrMapping/>
  </p:clrMapOvr>
</p:sld>
</file>

<file path=ppt/theme/theme1.xml><?xml version="1.0" encoding="utf-8"?>
<a:theme xmlns:a="http://schemas.openxmlformats.org/drawingml/2006/main" name="UoL Powerpoint Guidelines Accessibility Design">
  <a:themeElements>
    <a:clrScheme name="University of Leicester - Citizens of Change">
      <a:dk1>
        <a:srgbClr val="3C3C3C"/>
      </a:dk1>
      <a:lt1>
        <a:srgbClr val="FFFFFF"/>
      </a:lt1>
      <a:dk2>
        <a:srgbClr val="3C3C3C"/>
      </a:dk2>
      <a:lt2>
        <a:srgbClr val="E6E6E6"/>
      </a:lt2>
      <a:accent1>
        <a:srgbClr val="E4042C"/>
      </a:accent1>
      <a:accent2>
        <a:srgbClr val="E37606"/>
      </a:accent2>
      <a:accent3>
        <a:srgbClr val="07A75A"/>
      </a:accent3>
      <a:accent4>
        <a:srgbClr val="0096D2"/>
      </a:accent4>
      <a:accent5>
        <a:srgbClr val="5A4BC2"/>
      </a:accent5>
      <a:accent6>
        <a:srgbClr val="AAAAAA"/>
      </a:accent6>
      <a:hlink>
        <a:srgbClr val="0096D2"/>
      </a:hlink>
      <a:folHlink>
        <a:srgbClr val="0096D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216000" tIns="187200" rIns="216000" bIns="187200" rtlCol="0">
        <a:spAutoFit/>
      </a:bodyPr>
      <a:lstStyle>
        <a:defPPr>
          <a:defRPr sz="4400" b="1" i="0" dirty="0" smtClean="0">
            <a:solidFill>
              <a:schemeClr val="accent1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8A766190E6DE469884C8AAE13D89A7" ma:contentTypeVersion="11" ma:contentTypeDescription="Create a new document." ma:contentTypeScope="" ma:versionID="db31ffba24bb8d58cfc20c8154d882ce">
  <xsd:schema xmlns:xsd="http://www.w3.org/2001/XMLSchema" xmlns:xs="http://www.w3.org/2001/XMLSchema" xmlns:p="http://schemas.microsoft.com/office/2006/metadata/properties" xmlns:ns2="13662a8c-25d8-44d7-a264-fe841afec899" xmlns:ns3="54bb65b2-6de3-413b-94c3-5c928993f435" targetNamespace="http://schemas.microsoft.com/office/2006/metadata/properties" ma:root="true" ma:fieldsID="13afb85d3a069f9fab04dae969c9c194" ns2:_="" ns3:_="">
    <xsd:import namespace="13662a8c-25d8-44d7-a264-fe841afec899"/>
    <xsd:import namespace="54bb65b2-6de3-413b-94c3-5c928993f4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62a8c-25d8-44d7-a264-fe841afec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d023d89-6bf8-49d2-a6ae-99c0c7930fb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bb65b2-6de3-413b-94c3-5c928993f4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35fe629-2c3c-4feb-9db4-f9bc005a5118}" ma:internalName="TaxCatchAll" ma:showField="CatchAllData" ma:web="54bb65b2-6de3-413b-94c3-5c928993f4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4bb65b2-6de3-413b-94c3-5c928993f435" xsi:nil="true"/>
    <lcf76f155ced4ddcb4097134ff3c332f xmlns="13662a8c-25d8-44d7-a264-fe841afec899">
      <Terms xmlns="http://schemas.microsoft.com/office/infopath/2007/PartnerControls"/>
    </lcf76f155ced4ddcb4097134ff3c332f>
    <MediaLengthInSeconds xmlns="13662a8c-25d8-44d7-a264-fe841afec899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B7F4C70-0432-4274-BCAF-0FBEA45BA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62a8c-25d8-44d7-a264-fe841afec899"/>
    <ds:schemaRef ds:uri="54bb65b2-6de3-413b-94c3-5c928993f4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501B442-2BF3-4C0A-81AF-DB2C966119F3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e7a5fc8e-e677-41ca-8019-df913e37547c"/>
    <ds:schemaRef ds:uri="http://purl.org/dc/dcmitype/"/>
    <ds:schemaRef ds:uri="http://schemas.microsoft.com/office/infopath/2007/PartnerControls"/>
    <ds:schemaRef ds:uri="67a03111-f570-43e0-9b48-49049b7e86ee"/>
    <ds:schemaRef ds:uri="http://purl.org/dc/elements/1.1/"/>
    <ds:schemaRef ds:uri="b21e8fb0-f567-48f8-95c5-03867779715e"/>
    <ds:schemaRef ds:uri="54bb65b2-6de3-413b-94c3-5c928993f435"/>
    <ds:schemaRef ds:uri="13662a8c-25d8-44d7-a264-fe841afec899"/>
  </ds:schemaRefs>
</ds:datastoreItem>
</file>

<file path=customXml/itemProps3.xml><?xml version="1.0" encoding="utf-8"?>
<ds:datastoreItem xmlns:ds="http://schemas.openxmlformats.org/officeDocument/2006/customXml" ds:itemID="{31A78EDE-5FEE-4D4A-A6CE-BA46B95F7B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UoL Powerpoint Guidelines Accessibility Design.potx</Template>
  <TotalTime>33064</TotalTime>
  <Words>632</Words>
  <Application>Microsoft Office PowerPoint</Application>
  <PresentationFormat>On-screen Show (16:9)</PresentationFormat>
  <Paragraphs>42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Georgia</vt:lpstr>
      <vt:lpstr>Lucida Grande</vt:lpstr>
      <vt:lpstr>UoL Powerpoint Guidelines Accessibility Design</vt:lpstr>
      <vt:lpstr>Day 3: Sharing plans, data and code</vt:lpstr>
      <vt:lpstr>Session 1: Pre-registration and registered reports</vt:lpstr>
      <vt:lpstr>Session 2: Version Control with GitHub</vt:lpstr>
      <vt:lpstr>Terminology</vt:lpstr>
      <vt:lpstr>Tour of GitHub Desktop</vt:lpstr>
      <vt:lpstr>Integration with OSF</vt:lpstr>
      <vt:lpstr>Licensing that encourages reuse</vt:lpstr>
      <vt:lpstr>Session 3: Publishing</vt:lpstr>
      <vt:lpstr>Pre-printing</vt:lpstr>
      <vt:lpstr>Reporting guidelines</vt:lpstr>
      <vt:lpstr>Pick a journal</vt:lpstr>
      <vt:lpstr>Share data &amp; materials: What’s FAIR?</vt:lpstr>
      <vt:lpstr>Practicalities in sharing data</vt:lpstr>
      <vt:lpstr>Peer review</vt:lpstr>
      <vt:lpstr>Manuscript versions</vt:lpstr>
      <vt:lpstr>Workshop 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David Souto</cp:lastModifiedBy>
  <cp:revision>498</cp:revision>
  <cp:lastPrinted>2020-07-06T08:56:06Z</cp:lastPrinted>
  <dcterms:created xsi:type="dcterms:W3CDTF">2020-04-08T13:53:01Z</dcterms:created>
  <dcterms:modified xsi:type="dcterms:W3CDTF">2025-05-08T15:55:30Z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0x0101002B8A766190E6DE469884C8AAE13D89A7</vt:lpwstr>
  </property>
  <property fmtid="{D5CDD505-2E9C-101B-9397-08002B2CF9AE}" pid="3" name="MediaServiceImageTags">
    <vt:lpwstr/>
  </property>
  <property fmtid="{D5CDD505-2E9C-101B-9397-08002B2CF9AE}" pid="4" name="Order">
    <vt:r8>53800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